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8" r:id="rId3"/>
  </p:sldMasterIdLst>
  <p:notesMasterIdLst>
    <p:notesMasterId r:id="rId25"/>
  </p:notesMasterIdLst>
  <p:sldIdLst>
    <p:sldId id="272" r:id="rId4"/>
    <p:sldId id="274" r:id="rId5"/>
    <p:sldId id="275" r:id="rId6"/>
    <p:sldId id="273" r:id="rId7"/>
    <p:sldId id="312" r:id="rId8"/>
    <p:sldId id="307" r:id="rId9"/>
    <p:sldId id="284" r:id="rId10"/>
    <p:sldId id="279" r:id="rId11"/>
    <p:sldId id="297" r:id="rId12"/>
    <p:sldId id="300" r:id="rId13"/>
    <p:sldId id="278" r:id="rId14"/>
    <p:sldId id="301" r:id="rId15"/>
    <p:sldId id="308" r:id="rId16"/>
    <p:sldId id="289" r:id="rId17"/>
    <p:sldId id="290" r:id="rId18"/>
    <p:sldId id="280" r:id="rId19"/>
    <p:sldId id="291" r:id="rId20"/>
    <p:sldId id="292" r:id="rId21"/>
    <p:sldId id="310" r:id="rId22"/>
    <p:sldId id="311" r:id="rId23"/>
    <p:sldId id="294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712" autoAdjust="0"/>
  </p:normalViewPr>
  <p:slideViewPr>
    <p:cSldViewPr snapToGrid="0">
      <p:cViewPr varScale="1">
        <p:scale>
          <a:sx n="61" d="100"/>
          <a:sy n="61" d="100"/>
        </p:scale>
        <p:origin x="86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891E5-7582-465C-89AD-B91958C0ED6E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7F95B-7082-4D71-9438-94F04AB9C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36DCAE-1081-6B49-80AD-16F91299F56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52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Capacité à dégager les tendances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60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Capteurs IOT: réguler les températures à distance et 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détecter les risques plus tôt</a:t>
            </a:r>
            <a:endParaRPr lang="fr-FR" dirty="0"/>
          </a:p>
          <a:p>
            <a:r>
              <a:rPr lang="fr-FR" dirty="0"/>
              <a:t>Sous compteur: Contrôler la conso par zone et/ou par usage</a:t>
            </a:r>
          </a:p>
          <a:p>
            <a:r>
              <a:rPr lang="fr-FR" dirty="0"/>
              <a:t>Lisibilité: Projets SDIE CD53 et 3DM, pourrait permettre cela + saisie manuelle des données collèges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Amélioration possible du travail =&gt; incorporer le prix de l’énergie + séparation train test 2018-2022 /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Misedon</a:t>
            </a:r>
            <a:r>
              <a:rPr lang="fr-FR" dirty="0"/>
              <a:t>, Port-Brillet par ex: Consomme du PV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91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Critiques: Données sources très complexes car chacun part de son propre fichier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34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DGA: Direction </a:t>
            </a:r>
            <a:r>
              <a:rPr lang="fr-FR" dirty="0" err="1"/>
              <a:t>Gen</a:t>
            </a:r>
            <a:r>
              <a:rPr lang="fr-FR" dirty="0"/>
              <a:t> Adjoint</a:t>
            </a:r>
          </a:p>
          <a:p>
            <a:endParaRPr lang="fr-FR" dirty="0"/>
          </a:p>
          <a:p>
            <a:r>
              <a:rPr lang="fr-FR" dirty="0"/>
              <a:t>Directions CD53: DAG, DAJ, DS, DA, DPC, 3DM, DI et 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34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14 juillet: objectif -10% sur conso FR en 2024</a:t>
            </a:r>
          </a:p>
          <a:p>
            <a:r>
              <a:rPr lang="fr-FR" dirty="0"/>
              <a:t>22 juillet: Être le 1</a:t>
            </a:r>
            <a:r>
              <a:rPr lang="fr-FR" baseline="30000" dirty="0"/>
              <a:t>er</a:t>
            </a:r>
            <a:r>
              <a:rPr lang="fr-FR" dirty="0"/>
              <a:t> département neutre en carbone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36DCAE-1081-6B49-80AD-16F91299F56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82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l’annonce gouvernementale et l’article L229-25 stipulant:  Collectivité de + de 50 000 hbts doit faire un BEGES …  =&gt; 1</a:t>
            </a:r>
            <a:r>
              <a:rPr lang="fr-FR" baseline="30000" dirty="0"/>
              <a:t>er</a:t>
            </a:r>
            <a:r>
              <a:rPr lang="fr-FR" dirty="0"/>
              <a:t> BEGES</a:t>
            </a:r>
          </a:p>
          <a:p>
            <a:r>
              <a:rPr lang="fr-FR" dirty="0"/>
              <a:t>3DM demande par secteurs/</a:t>
            </a:r>
            <a:r>
              <a:rPr lang="fr-FR" dirty="0" err="1"/>
              <a:t>epci</a:t>
            </a:r>
            <a:r>
              <a:rPr lang="fr-FR" dirty="0"/>
              <a:t> avec une situation par rapport aux objectifs puis TDB PDSE</a:t>
            </a:r>
          </a:p>
          <a:p>
            <a:r>
              <a:rPr lang="fr-FR" dirty="0"/>
              <a:t>Parler de la commande du président d’inclure les collèges dans le TDB PDSE</a:t>
            </a:r>
          </a:p>
          <a:p>
            <a:r>
              <a:rPr lang="fr-FR" dirty="0"/>
              <a:t>Parler de DE qui gère les collèges doit savoir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49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Rajout sous Réunion lancement, DE: représenté par 2 pers, 3DM , 3DM: Thibault et Lila, DI: Julien, DTI: 2 pers</a:t>
            </a:r>
          </a:p>
          <a:p>
            <a:r>
              <a:rPr lang="fr-FR" dirty="0"/>
              <a:t>Rajout de mois pour certains collèges (à identifier), estimation des consos bizarres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01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Winsorization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est une technique statistique utilisée pour gérer les valeurs extrêmes ou aberrantes dans nos données. Elle consiste à remplacer les valeurs extrêmes par des valeurs moins extrêmes, souvent les valeurs minimales et maximales observées dans un intervalle donné. Niveau alpha = 1%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25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2020: Covid 19 donc fermeture collège du 14 mars au 14 juin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26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Choisi </a:t>
            </a:r>
            <a:r>
              <a:rPr lang="fr-FR" dirty="0" err="1"/>
              <a:t>XGBoost</a:t>
            </a:r>
            <a:r>
              <a:rPr lang="fr-FR" dirty="0"/>
              <a:t> car priorité leviers d’action donc </a:t>
            </a:r>
            <a:r>
              <a:rPr lang="fr-FR" dirty="0" err="1"/>
              <a:t>explicativité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45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Scénario 1: Même situation que 2023, croissance des élèves de 0,1% chaque année jusqu’au max puis baisse de 0,1%</a:t>
            </a:r>
          </a:p>
          <a:p>
            <a:r>
              <a:rPr lang="fr-FR" dirty="0"/>
              <a:t>Scénario 2 : Remplacement des chaudières et mode de chauffage FOD et GP par ELEC, Réduction de surface chauffée de 10%, Rénovation, Audit SDIE et </a:t>
            </a:r>
            <a:r>
              <a:rPr lang="fr-FR" dirty="0" err="1"/>
              <a:t>Energetique</a:t>
            </a:r>
            <a:r>
              <a:rPr lang="fr-FR" dirty="0"/>
              <a:t>, MEME hypothèse croissance élève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95B-7082-4D71-9438-94F04AB9CF9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81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/>
          <a:srcRect l="48352" t="24206" r="8151" b="714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61" y="5861955"/>
            <a:ext cx="841715" cy="841715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>
            <a:off x="316944" y="6250898"/>
            <a:ext cx="1067886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1" name="Espace réservé du pied de page 4"/>
          <p:cNvSpPr txBox="1">
            <a:spLocks/>
          </p:cNvSpPr>
          <p:nvPr userDrawn="1"/>
        </p:nvSpPr>
        <p:spPr>
          <a:xfrm>
            <a:off x="5372694" y="6356350"/>
            <a:ext cx="4632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35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22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ypt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876793" cy="365125"/>
          </a:xfrm>
        </p:spPr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310896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5"/>
          </p:nvPr>
        </p:nvSpPr>
        <p:spPr>
          <a:xfrm>
            <a:off x="6415789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06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ypt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70101" t="24126" r="8125" b="7113"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10896" y="6356350"/>
            <a:ext cx="876793" cy="365125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fld id="{4DBA52EA-F4EC-004F-9200-C50B65CA0B41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310896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2" name="Espace réservé du texte 19"/>
          <p:cNvSpPr>
            <a:spLocks noGrp="1"/>
          </p:cNvSpPr>
          <p:nvPr>
            <p:ph type="body" sz="quarter" idx="15"/>
          </p:nvPr>
        </p:nvSpPr>
        <p:spPr>
          <a:xfrm>
            <a:off x="6415789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0736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ypt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70101" t="24126" r="8125" b="7113"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10896" y="6356350"/>
            <a:ext cx="876793" cy="365125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fld id="{4DBA52EA-F4EC-004F-9200-C50B65CA0B41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310896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2" name="Espace réservé du texte 19"/>
          <p:cNvSpPr>
            <a:spLocks noGrp="1"/>
          </p:cNvSpPr>
          <p:nvPr>
            <p:ph type="body" sz="quarter" idx="15"/>
          </p:nvPr>
        </p:nvSpPr>
        <p:spPr>
          <a:xfrm>
            <a:off x="6415789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763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16944" y="614595"/>
            <a:ext cx="11525286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sp>
        <p:nvSpPr>
          <p:cNvPr id="12" name="Espace réservé du graphique SmartArt 6"/>
          <p:cNvSpPr>
            <a:spLocks noGrp="1"/>
          </p:cNvSpPr>
          <p:nvPr>
            <p:ph type="dgm" sz="quarter" idx="14"/>
          </p:nvPr>
        </p:nvSpPr>
        <p:spPr>
          <a:xfrm>
            <a:off x="2108835" y="1460770"/>
            <a:ext cx="7974330" cy="393646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Lucida Bright" charset="0"/>
                <a:ea typeface="Lucida Bright" charset="0"/>
                <a:cs typeface="Lucida Bright" charset="0"/>
              </a:defRPr>
            </a:lvl1pPr>
          </a:lstStyle>
          <a:p>
            <a:r>
              <a:rPr lang="fr-FR"/>
              <a:t>Cliquez sur l'icône pour ajouter un graphique SmartArt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4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3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3258" y="2133600"/>
            <a:ext cx="244948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04A98E-9859-3348-A726-C3B62392040A}"/>
              </a:ext>
            </a:extLst>
          </p:cNvPr>
          <p:cNvSpPr/>
          <p:nvPr userDrawn="1"/>
        </p:nvSpPr>
        <p:spPr>
          <a:xfrm>
            <a:off x="0" y="0"/>
            <a:ext cx="12192000" cy="1417638"/>
          </a:xfrm>
          <a:prstGeom prst="rect">
            <a:avLst/>
          </a:prstGeom>
          <a:solidFill>
            <a:srgbClr val="FF423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8FAC6AA-D604-8C4D-9FE2-570BE2020C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800"/>
            </a:lvl1pPr>
            <a:lvl2pPr>
              <a:defRPr sz="2300"/>
            </a:lvl2pPr>
            <a:lvl3pPr marL="914400" indent="0">
              <a:buNone/>
              <a:defRPr sz="1700" b="0" i="0">
                <a:latin typeface="Lucida Bright" panose="02040602050505020304" pitchFamily="18" charset="77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2"/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05142" y="6379027"/>
            <a:ext cx="1277257" cy="288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Lucida Bright" panose="02040602050505020304" pitchFamily="18" charset="0"/>
              </a:defRPr>
            </a:lvl1pPr>
          </a:lstStyle>
          <a:p>
            <a:fld id="{88AC9B49-5E7D-4278-90A1-D3B3CC7530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5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935" y="2232936"/>
            <a:ext cx="2438130" cy="23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3982" y="2214000"/>
            <a:ext cx="3428036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7482" y="2221332"/>
            <a:ext cx="2415336" cy="24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/>
          <a:srcRect l="48352" t="24206" r="8151" b="714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3036448" y="1813302"/>
            <a:ext cx="7568217" cy="385907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defRPr sz="3000" baseline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Première partie</a:t>
            </a:r>
          </a:p>
          <a:p>
            <a:pPr lvl="0"/>
            <a:endParaRPr lang="fr-FR" dirty="0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316944" y="614595"/>
            <a:ext cx="1152528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8368" y="2230813"/>
            <a:ext cx="2819265" cy="23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2340" y="2270599"/>
            <a:ext cx="2531320" cy="23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6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3258" y="2133600"/>
            <a:ext cx="244948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7018" y="2403182"/>
            <a:ext cx="2461964" cy="20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8645" y="2086972"/>
            <a:ext cx="3048000" cy="26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2151009"/>
            <a:ext cx="6096000" cy="2474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4000" baseline="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8974" y="2087618"/>
            <a:ext cx="2638052" cy="26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_pég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16944" y="614595"/>
            <a:ext cx="11525286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316944" y="950259"/>
            <a:ext cx="11546504" cy="505609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3671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8947B-9C92-11A4-C7C6-A3AF49F00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3A6486-992B-BF38-2FC2-BD1CCC45C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64986-E88C-EFAD-170E-22B933BA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95388E-098F-597C-C090-D274941F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196684-743E-57B9-2B59-C958B164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585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40DD68-477B-9B76-6F29-7310E571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FFDCC-1728-7A2A-6712-BB31BD88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601C9-76EF-B82D-C86C-722A124B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FACFF3-2B5D-DE07-132E-22371950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307765-5E39-BF50-633A-B2B26C19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01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D9297-28B2-5DB3-6AE5-7D2703C2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BB5034-8E32-3737-157D-C797F65EB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41BE69-4CC8-4C4E-3794-7B2800E4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90706F-70A9-60B6-DD81-660364CC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B0F463-A41A-0611-AF3D-FE4D0F44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56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pég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38100" y="49306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16944" y="614595"/>
            <a:ext cx="11525286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316944" y="950259"/>
            <a:ext cx="11546504" cy="505609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8657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D93E7-2777-6282-0A04-97146BB7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F99BCF-AE33-355D-3256-E68E37248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994195-38B9-E842-A2DE-0CFA2C6B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F2A0C9-E30D-C89B-0B2B-EB8C336D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FD3756-2B14-EF90-0656-1E72B642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8EAF26-B773-0338-2B48-F209C484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302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FE317-0FED-E531-5BC2-895940A3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A1A9B3-3A31-2268-F457-A29C39088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B214BC-9696-661C-63AC-6E7CD5C35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05AC16-E916-8A0B-C5CF-40BB41BA3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EEC728-91B9-017B-87EF-53D23A254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F66931-04AD-82AA-6B95-F7B6666C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AC102A-845D-F0F2-32F0-9BCBC131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3A6A207-ACA6-1B9E-FFFD-80584972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98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E7ADF-EE7E-ABC7-3FB1-B24C6E92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FB6D3-8663-7F2D-0ABA-20253E58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96C40A-E14E-96D1-1A95-1A3D877E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A22364-1E17-13A4-8FAC-CA6E2023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80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59D798-97CA-F4DE-202D-B539EF5B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18C8F7-29A7-59BA-C7D5-4BB98C32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D522E4-245E-474A-4FA8-7B74670A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624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89B51A-8510-10C5-9782-38FB7705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9A9ACB-2040-938A-332E-5909188D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7DE1C5-A556-103B-B776-6003E27F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4EDAB6-4290-39BA-66B4-AC4EFAB6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8D6816-8C41-27B0-6AFD-EB484A2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D9932A-0137-0684-A702-9EB1B8FB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417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FDC36-272F-8500-DD40-86D001E2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B756DC9-FDF3-70CE-357F-3DB8DA0F3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7E7225-D4E5-8399-C038-AAF9D3442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54B842-45CD-869A-3DCA-F0A330F6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656459-C258-F0FC-F88A-746C3333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5FF2C3-0084-5865-C96C-8E9840A0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491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E775D-1683-F251-03CA-F914CCA2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F9BDFA-C3AE-E4CA-7A14-75400539D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98E836-65F0-9D3D-E89B-86A7D05F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34DBEF-382F-CBE7-C2A1-55A0DDCD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29CB2E-3A96-BF94-7CE9-175D5892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599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7E8FEEA-0749-4400-BFF3-13F756978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2832F8-2597-3D3E-D7FE-FB71F584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25486-E76C-01C5-C74D-0DE82136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6C95DE-A8B1-F1F5-C42C-87FB5F08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37586D-7D6D-C52D-27A5-BC126AF1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1545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yptique_imag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52782" y="170256"/>
            <a:ext cx="5008325" cy="323644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352782" y="6356350"/>
            <a:ext cx="305445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876793" cy="365125"/>
          </a:xfrm>
        </p:spPr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6352782" y="614595"/>
            <a:ext cx="5489448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6453518" y="1999946"/>
            <a:ext cx="40083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4"/>
          <p:cNvSpPr>
            <a:spLocks noGrp="1"/>
          </p:cNvSpPr>
          <p:nvPr>
            <p:ph sz="quarter" idx="13" hasCustomPrompt="1"/>
          </p:nvPr>
        </p:nvSpPr>
        <p:spPr>
          <a:xfrm>
            <a:off x="6352782" y="1274545"/>
            <a:ext cx="5404757" cy="59365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Titre du texte</a:t>
            </a:r>
          </a:p>
        </p:txBody>
      </p:sp>
      <p:sp>
        <p:nvSpPr>
          <p:cNvPr id="11" name="Espace réservé du contenu 14"/>
          <p:cNvSpPr>
            <a:spLocks noGrp="1"/>
          </p:cNvSpPr>
          <p:nvPr>
            <p:ph sz="quarter" idx="14" hasCustomPrompt="1"/>
          </p:nvPr>
        </p:nvSpPr>
        <p:spPr>
          <a:xfrm>
            <a:off x="6352782" y="2131697"/>
            <a:ext cx="5404757" cy="35996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Lucida Bright" charset="0"/>
                <a:cs typeface="Lucida Bright" charset="0"/>
              </a:defRPr>
            </a:lvl1pPr>
            <a:lvl2pPr algn="l"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33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pég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16944" y="614595"/>
            <a:ext cx="11525286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316944" y="950259"/>
            <a:ext cx="11546504" cy="505609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192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ptique_imag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52782" y="170256"/>
            <a:ext cx="5008325" cy="323644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352782" y="6356350"/>
            <a:ext cx="3054454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876793" cy="365125"/>
          </a:xfrm>
        </p:spPr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6352782" y="614595"/>
            <a:ext cx="5489448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13793" y="151760"/>
            <a:ext cx="331086" cy="331086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6453518" y="1999946"/>
            <a:ext cx="40083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4"/>
          <p:cNvSpPr>
            <a:spLocks noGrp="1"/>
          </p:cNvSpPr>
          <p:nvPr>
            <p:ph sz="quarter" idx="13" hasCustomPrompt="1"/>
          </p:nvPr>
        </p:nvSpPr>
        <p:spPr>
          <a:xfrm>
            <a:off x="6352782" y="1274545"/>
            <a:ext cx="5404757" cy="59365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Titre du texte</a:t>
            </a:r>
          </a:p>
        </p:txBody>
      </p:sp>
      <p:sp>
        <p:nvSpPr>
          <p:cNvPr id="11" name="Espace réservé du contenu 14"/>
          <p:cNvSpPr>
            <a:spLocks noGrp="1"/>
          </p:cNvSpPr>
          <p:nvPr>
            <p:ph sz="quarter" idx="14" hasCustomPrompt="1"/>
          </p:nvPr>
        </p:nvSpPr>
        <p:spPr>
          <a:xfrm>
            <a:off x="6352782" y="2131697"/>
            <a:ext cx="5404757" cy="35996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Lucida Bright" charset="0"/>
                <a:cs typeface="Lucida Bright" charset="0"/>
              </a:defRPr>
            </a:lvl1pPr>
            <a:lvl2pPr algn="l"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8996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ptique_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495" y="170256"/>
            <a:ext cx="5008325" cy="323644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5495" y="6356350"/>
            <a:ext cx="3054454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869367" y="6356350"/>
            <a:ext cx="876793" cy="365125"/>
          </a:xfrm>
        </p:spPr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235495" y="614595"/>
            <a:ext cx="5489448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6506" y="151760"/>
            <a:ext cx="331086" cy="331086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336231" y="1999946"/>
            <a:ext cx="40083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4"/>
          <p:cNvSpPr>
            <a:spLocks noGrp="1"/>
          </p:cNvSpPr>
          <p:nvPr>
            <p:ph sz="quarter" idx="13" hasCustomPrompt="1"/>
          </p:nvPr>
        </p:nvSpPr>
        <p:spPr>
          <a:xfrm>
            <a:off x="235495" y="1274545"/>
            <a:ext cx="5404757" cy="59365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2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Titre du texte</a:t>
            </a:r>
          </a:p>
        </p:txBody>
      </p:sp>
      <p:sp>
        <p:nvSpPr>
          <p:cNvPr id="11" name="Espace réservé du contenu 14"/>
          <p:cNvSpPr>
            <a:spLocks noGrp="1"/>
          </p:cNvSpPr>
          <p:nvPr>
            <p:ph sz="quarter" idx="14" hasCustomPrompt="1"/>
          </p:nvPr>
        </p:nvSpPr>
        <p:spPr>
          <a:xfrm>
            <a:off x="235495" y="2131697"/>
            <a:ext cx="5404757" cy="35996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Lucida Bright" charset="0"/>
                <a:cs typeface="Lucida Bright" charset="0"/>
              </a:defRPr>
            </a:lvl1pPr>
            <a:lvl2pPr algn="l"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4354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cle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llipse 10"/>
          <p:cNvSpPr/>
          <p:nvPr userDrawn="1"/>
        </p:nvSpPr>
        <p:spPr>
          <a:xfrm>
            <a:off x="3351776" y="684778"/>
            <a:ext cx="5488446" cy="54884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3351776" y="1499462"/>
            <a:ext cx="5488447" cy="38590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3000" baseline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532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cl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llipse 10"/>
          <p:cNvSpPr/>
          <p:nvPr userDrawn="1"/>
        </p:nvSpPr>
        <p:spPr>
          <a:xfrm>
            <a:off x="3351776" y="684778"/>
            <a:ext cx="5488446" cy="5488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3351776" y="1499462"/>
            <a:ext cx="5488447" cy="38590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buFontTx/>
              <a:buNone/>
              <a:defRPr sz="3000" baseline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721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ypt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876793" cy="365125"/>
          </a:xfrm>
        </p:spPr>
        <p:txBody>
          <a:bodyPr/>
          <a:lstStyle/>
          <a:p>
            <a:fld id="{4DBA52EA-F4EC-004F-9200-C50B65CA0B4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4"/>
          </p:nvPr>
        </p:nvSpPr>
        <p:spPr>
          <a:xfrm>
            <a:off x="310896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3" name="Espace réservé du texte 19"/>
          <p:cNvSpPr>
            <a:spLocks noGrp="1"/>
          </p:cNvSpPr>
          <p:nvPr>
            <p:ph type="body" sz="quarter" idx="15"/>
          </p:nvPr>
        </p:nvSpPr>
        <p:spPr>
          <a:xfrm>
            <a:off x="6415789" y="869433"/>
            <a:ext cx="5462648" cy="51191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charset="0"/>
              <a:buChar char="•"/>
              <a:defRPr>
                <a:latin typeface="Lucida Bright" charset="0"/>
                <a:ea typeface="Lucida Bright" charset="0"/>
                <a:cs typeface="Lucida Bright" charset="0"/>
              </a:defRPr>
            </a:lvl1pPr>
            <a:lvl2pPr marL="800100" indent="-342900">
              <a:buClr>
                <a:schemeClr val="tx2"/>
              </a:buClr>
              <a:buSzPct val="60000"/>
              <a:buFont typeface="Courier New" charset="0"/>
              <a:buChar char="o"/>
              <a:defRPr>
                <a:latin typeface="Lucida Bright" charset="0"/>
                <a:ea typeface="Lucida Bright" charset="0"/>
                <a:cs typeface="Lucida Bright" charset="0"/>
              </a:defRPr>
            </a:lvl2pPr>
            <a:lvl3pPr marL="1257300" indent="-342900">
              <a:buClr>
                <a:schemeClr val="accent2"/>
              </a:buClr>
              <a:buSzPct val="80000"/>
              <a:buFont typeface="Wingdings" charset="2"/>
              <a:buChar char="§"/>
              <a:defRPr>
                <a:latin typeface="Lucida Bright" charset="0"/>
                <a:ea typeface="Lucida Bright" charset="0"/>
                <a:cs typeface="Lucida Bright" charset="0"/>
              </a:defRPr>
            </a:lvl3pPr>
            <a:lvl4pPr marL="1657350" indent="-285750">
              <a:buFont typeface="STIXGeneral-Regular" charset="0"/>
              <a:buChar char="⎯"/>
              <a:defRPr>
                <a:latin typeface="Lucida Bright" charset="0"/>
                <a:ea typeface="Lucida Bright" charset="0"/>
                <a:cs typeface="Lucida Bright" charset="0"/>
              </a:defRPr>
            </a:lvl4pPr>
            <a:lvl5pPr>
              <a:defRPr>
                <a:latin typeface="Lucida Bright" charset="0"/>
                <a:ea typeface="Lucida Bright" charset="0"/>
                <a:cs typeface="Lucida Bright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321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0634" y="170256"/>
            <a:ext cx="11073080" cy="323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0634" y="6356350"/>
            <a:ext cx="4632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252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</a:lstStyle>
          <a:p>
            <a:fld id="{4DBA52EA-F4EC-004F-9200-C50B65CA0B4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0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2"/>
          </a:solidFill>
          <a:latin typeface="Lucida Bright" charset="0"/>
          <a:ea typeface="Lucida Bright" charset="0"/>
          <a:cs typeface="Lucida Br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rcRect l="48327" t="24126" r="8125" b="711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390A29-4EE4-A74C-BB06-1DCBF623B31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13793" y="151761"/>
            <a:ext cx="331086" cy="3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8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2"/>
          </a:solidFill>
          <a:latin typeface="Lucida Bright" charset="0"/>
          <a:ea typeface="Lucida Bright" charset="0"/>
          <a:cs typeface="Lucida Br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F770EE-9DDB-6404-0979-BC6AF259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9DD34-4BC1-E466-278E-533470AB4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B484A6-0CD0-71F6-7CAB-91219D47E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25606-B991-43D8-9462-6D00F793A89B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F8363-39CD-FC6D-CA83-E54F2226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1F396-A025-9A60-19F5-3F44A944C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FF0E-8FAC-4574-98A8-EE2632A1A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4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82E0EDD1-4A93-EAC0-79AD-9E97F8F964A1}"/>
              </a:ext>
            </a:extLst>
          </p:cNvPr>
          <p:cNvSpPr txBox="1">
            <a:spLocks/>
          </p:cNvSpPr>
          <p:nvPr/>
        </p:nvSpPr>
        <p:spPr>
          <a:xfrm>
            <a:off x="316686" y="165593"/>
            <a:ext cx="4990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35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Rapport réalisé par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: 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SY Omar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Saip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7E0AF50D-DD8B-D6B6-4164-BA7147016888}"/>
              </a:ext>
            </a:extLst>
          </p:cNvPr>
          <p:cNvSpPr txBox="1">
            <a:spLocks/>
          </p:cNvSpPr>
          <p:nvPr/>
        </p:nvSpPr>
        <p:spPr>
          <a:xfrm>
            <a:off x="9058642" y="231397"/>
            <a:ext cx="2922913" cy="598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35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Soutenance de mémoire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3 juillet 2024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7B580F4-D13E-6ABA-5C2A-EF08AF2FE297}"/>
              </a:ext>
            </a:extLst>
          </p:cNvPr>
          <p:cNvSpPr txBox="1">
            <a:spLocks/>
          </p:cNvSpPr>
          <p:nvPr/>
        </p:nvSpPr>
        <p:spPr>
          <a:xfrm>
            <a:off x="-314502" y="965136"/>
            <a:ext cx="12821003" cy="1538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Bright"/>
              </a:rPr>
            </a:b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Etude de la consommation énergétique des collèges publics de la Mayenne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Bright"/>
              </a:rPr>
            </a:b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4FC7E8-51E9-3B5E-42AA-6BE7D7D020A8}"/>
              </a:ext>
            </a:extLst>
          </p:cNvPr>
          <p:cNvSpPr txBox="1">
            <a:spLocks/>
          </p:cNvSpPr>
          <p:nvPr/>
        </p:nvSpPr>
        <p:spPr>
          <a:xfrm>
            <a:off x="76593" y="2352295"/>
            <a:ext cx="7440023" cy="32443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Université de Rennes                                              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Faculté des Sciences Économiques                                                     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Master 2 Mathématiques Appliquées Statistique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Tutrice(s) universitaire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 :                                                          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Nathalie PAYELLE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    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Isabelle CADORET  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         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Bright"/>
              </a:rPr>
              <a:t>             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</a:rPr>
              <a:t>                                                 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250E3496-A89C-9360-DD98-FA6DE4F568C9}"/>
              </a:ext>
            </a:extLst>
          </p:cNvPr>
          <p:cNvSpPr txBox="1">
            <a:spLocks/>
          </p:cNvSpPr>
          <p:nvPr/>
        </p:nvSpPr>
        <p:spPr>
          <a:xfrm>
            <a:off x="5104861" y="2352295"/>
            <a:ext cx="6876694" cy="354056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</a:rPr>
              <a:t>                                        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Conseil Départemental de la Mayenne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                                                       53000 Laval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Tutrice entreprise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 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                                                                      Amélie HERVÉ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</a:rPr>
              <a:t>                                                        </a:t>
            </a:r>
          </a:p>
        </p:txBody>
      </p:sp>
      <p:pic>
        <p:nvPicPr>
          <p:cNvPr id="12" name="Image 6" descr="Une image contenant Police, capture d’écran, Graphique, noir&#10;&#10;Description générée automatiquement">
            <a:extLst>
              <a:ext uri="{FF2B5EF4-FFF2-40B4-BE49-F238E27FC236}">
                <a16:creationId xmlns:a16="http://schemas.microsoft.com/office/drawing/2014/main" id="{D5D79CAB-F7A8-5798-E536-380F6D61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" y="5717837"/>
            <a:ext cx="1400175" cy="428625"/>
          </a:xfrm>
          <a:prstGeom prst="rect">
            <a:avLst/>
          </a:prstGeom>
        </p:spPr>
      </p:pic>
      <p:pic>
        <p:nvPicPr>
          <p:cNvPr id="13" name="Image 7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B11C7CEB-9313-D520-54E3-5C4BB913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4" y="6379998"/>
            <a:ext cx="15716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5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FB25A-74C2-6D28-7E20-BF75F4A9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Préparation modélisation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D392F0-DC0B-8FC4-6894-81D29A81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6A5BC-E197-9CD3-72D5-5F67D15F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10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F550-5EAC-9101-C8B9-09145D10D011}"/>
              </a:ext>
            </a:extLst>
          </p:cNvPr>
          <p:cNvSpPr txBox="1"/>
          <p:nvPr/>
        </p:nvSpPr>
        <p:spPr>
          <a:xfrm>
            <a:off x="4177973" y="80931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Traitement de données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09E2E4A-76F6-EB45-8F82-A17361A0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592" y="1758640"/>
            <a:ext cx="2860713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896A7EF-5912-C527-8425-6CAED83CD9FF}"/>
              </a:ext>
            </a:extLst>
          </p:cNvPr>
          <p:cNvSpPr txBox="1"/>
          <p:nvPr/>
        </p:nvSpPr>
        <p:spPr>
          <a:xfrm>
            <a:off x="7205592" y="4449991"/>
            <a:ext cx="3132000" cy="160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de la variable réponse en racine carrée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4" descr="Découper ses données - datacorner par Benoit Cayla">
            <a:extLst>
              <a:ext uri="{FF2B5EF4-FFF2-40B4-BE49-F238E27FC236}">
                <a16:creationId xmlns:a16="http://schemas.microsoft.com/office/drawing/2014/main" id="{76A984BE-DA02-267D-1473-D4DDF66F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4" y="4446685"/>
            <a:ext cx="4153066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99547C6-1981-343D-6668-B7541133B9E4}"/>
              </a:ext>
            </a:extLst>
          </p:cNvPr>
          <p:cNvSpPr/>
          <p:nvPr/>
        </p:nvSpPr>
        <p:spPr>
          <a:xfrm>
            <a:off x="8482948" y="3370909"/>
            <a:ext cx="306000" cy="107577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Data augmentation : des solutions face au manque de données">
            <a:extLst>
              <a:ext uri="{FF2B5EF4-FFF2-40B4-BE49-F238E27FC236}">
                <a16:creationId xmlns:a16="http://schemas.microsoft.com/office/drawing/2014/main" id="{DC1F9B04-22C0-1224-468F-E0BF2E8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8" y="1758640"/>
            <a:ext cx="3521127" cy="16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AE9019B-83B7-EE4B-46F8-6064E319888D}"/>
              </a:ext>
            </a:extLst>
          </p:cNvPr>
          <p:cNvSpPr/>
          <p:nvPr/>
        </p:nvSpPr>
        <p:spPr>
          <a:xfrm rot="5400000">
            <a:off x="5686835" y="3921604"/>
            <a:ext cx="305622" cy="2731892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E731D9EA-EBB9-05E5-CC54-33168D9782F7}"/>
              </a:ext>
            </a:extLst>
          </p:cNvPr>
          <p:cNvSpPr/>
          <p:nvPr/>
        </p:nvSpPr>
        <p:spPr>
          <a:xfrm rot="16200000">
            <a:off x="5538783" y="1045085"/>
            <a:ext cx="306000" cy="3027619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1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D3AA268-EB8D-FF0D-8BAC-E0AD9600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Résultats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5040D7-FAC1-4947-FD94-E062C4799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4" y="1154006"/>
            <a:ext cx="4935906" cy="49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0CA0ADA-79F2-4B7A-6160-B7DF6435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Analyse des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10525F-EF0C-50DA-29AB-C687972061F9}"/>
              </a:ext>
            </a:extLst>
          </p:cNvPr>
          <p:cNvSpPr txBox="1"/>
          <p:nvPr/>
        </p:nvSpPr>
        <p:spPr>
          <a:xfrm>
            <a:off x="320634" y="1058779"/>
            <a:ext cx="264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Consommation d’énergie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A5215E-835F-D41B-2FE4-E984EC03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89" y="638824"/>
            <a:ext cx="3723872" cy="15785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D8DAF78-A9B3-7E72-C250-059B44583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989" y="2732114"/>
            <a:ext cx="3723871" cy="13937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34ABE56-86CF-758D-719B-3521B8BCD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989" y="4747689"/>
            <a:ext cx="4989557" cy="136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7BCD6A7-C4CC-FBD6-63B4-507380DF1558}"/>
              </a:ext>
            </a:extLst>
          </p:cNvPr>
          <p:cNvSpPr txBox="1"/>
          <p:nvPr/>
        </p:nvSpPr>
        <p:spPr>
          <a:xfrm>
            <a:off x="320634" y="3244334"/>
            <a:ext cx="264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Dépenses énergétiques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16EE327-B38A-4E04-E6B9-13FF9A8009D9}"/>
              </a:ext>
            </a:extLst>
          </p:cNvPr>
          <p:cNvSpPr txBox="1"/>
          <p:nvPr/>
        </p:nvSpPr>
        <p:spPr>
          <a:xfrm>
            <a:off x="320633" y="5060557"/>
            <a:ext cx="264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Emissions de CO2 liées</a:t>
            </a:r>
          </a:p>
        </p:txBody>
      </p:sp>
    </p:spTree>
    <p:extLst>
      <p:ext uri="{BB962C8B-B14F-4D97-AF65-F5344CB8AC3E}">
        <p14:creationId xmlns:p14="http://schemas.microsoft.com/office/powerpoint/2010/main" val="21746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0C73E-479E-C404-424D-4894DFBC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Modélisation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95C1CD-B28E-8F68-CA2A-A5ABE4D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6F94F-36D2-AED1-B7F3-FCD87BE4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13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21E8EFA-8CB1-3A59-1202-B966323ADCC9}"/>
              </a:ext>
            </a:extLst>
          </p:cNvPr>
          <p:cNvGrpSpPr/>
          <p:nvPr/>
        </p:nvGrpSpPr>
        <p:grpSpPr>
          <a:xfrm>
            <a:off x="4169092" y="855944"/>
            <a:ext cx="3305175" cy="2115721"/>
            <a:chOff x="6180772" y="1088489"/>
            <a:chExt cx="3305175" cy="2115721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E2D6C43-FE66-307B-7EBD-2DBF64548FCF}"/>
                </a:ext>
              </a:extLst>
            </p:cNvPr>
            <p:cNvSpPr txBox="1"/>
            <p:nvPr/>
          </p:nvSpPr>
          <p:spPr>
            <a:xfrm>
              <a:off x="6614160" y="1088489"/>
              <a:ext cx="233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Sélection de modèles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B34927D-0506-D852-B93C-9F7FDF7B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772" y="1734820"/>
              <a:ext cx="3305175" cy="1469390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E0EE459A-2E63-1044-9B66-739E7DCA25BC}"/>
              </a:ext>
            </a:extLst>
          </p:cNvPr>
          <p:cNvSpPr txBox="1"/>
          <p:nvPr/>
        </p:nvSpPr>
        <p:spPr>
          <a:xfrm>
            <a:off x="4023361" y="3249795"/>
            <a:ext cx="385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Nous avons choisi le modèle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XGBOOST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ABB578-03AC-A192-CF82-21A746F038D8}"/>
              </a:ext>
            </a:extLst>
          </p:cNvPr>
          <p:cNvGrpSpPr/>
          <p:nvPr/>
        </p:nvGrpSpPr>
        <p:grpSpPr>
          <a:xfrm>
            <a:off x="2631440" y="4470305"/>
            <a:ext cx="6838842" cy="1524000"/>
            <a:chOff x="4643120" y="4702850"/>
            <a:chExt cx="6838842" cy="1524000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E633C32-E4E5-C15E-51A9-37575D833394}"/>
                </a:ext>
              </a:extLst>
            </p:cNvPr>
            <p:cNvSpPr txBox="1"/>
            <p:nvPr/>
          </p:nvSpPr>
          <p:spPr>
            <a:xfrm>
              <a:off x="4643120" y="4815840"/>
              <a:ext cx="1971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Forces du modèle :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3306452-71F7-92C6-A358-FDA40896127A}"/>
                </a:ext>
              </a:extLst>
            </p:cNvPr>
            <p:cNvSpPr txBox="1"/>
            <p:nvPr/>
          </p:nvSpPr>
          <p:spPr>
            <a:xfrm>
              <a:off x="4643120" y="5303520"/>
              <a:ext cx="68376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Capacité à gérer des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ensembles de données complexes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Capacité à gérer les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résidus avec une variance non constante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 suppose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aucune distribution particulière des résidus</a:t>
              </a:r>
            </a:p>
          </p:txBody>
        </p:sp>
        <p:pic>
          <p:nvPicPr>
            <p:cNvPr id="21" name="Picture 6" descr="Nos valeurs | La Mayenne prend le large">
              <a:extLst>
                <a:ext uri="{FF2B5EF4-FFF2-40B4-BE49-F238E27FC236}">
                  <a16:creationId xmlns:a16="http://schemas.microsoft.com/office/drawing/2014/main" id="{148701DA-E447-FD94-837B-6A5577F19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3336" y="4702850"/>
              <a:ext cx="578626" cy="57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9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9F76F-9A90-3AB6-0AB5-495408AD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Pistes d’amélioration pour réduire la consommation d’énergie des collèges du CD53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EAB6EC-6431-E604-2E28-C27C32C6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51DD5-30ED-F1CB-5F78-F77B1D94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ucida Br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C1FCEF5-09DF-051C-48C0-4EFBB63C636B}"/>
              </a:ext>
            </a:extLst>
          </p:cNvPr>
          <p:cNvGrpSpPr/>
          <p:nvPr/>
        </p:nvGrpSpPr>
        <p:grpSpPr>
          <a:xfrm>
            <a:off x="152400" y="894080"/>
            <a:ext cx="4043997" cy="5793664"/>
            <a:chOff x="152400" y="894080"/>
            <a:chExt cx="4043997" cy="5793664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12E7AFF-1178-040B-4CB1-B8152DF85B15}"/>
                </a:ext>
              </a:extLst>
            </p:cNvPr>
            <p:cNvSpPr txBox="1"/>
            <p:nvPr/>
          </p:nvSpPr>
          <p:spPr>
            <a:xfrm>
              <a:off x="152400" y="894080"/>
              <a:ext cx="373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Interprétation du modèle XGBOOST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0551465-83D1-3E11-EBE5-BBDC74F3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1403943"/>
              <a:ext cx="4043997" cy="52838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894F7AD-7F8F-60B5-C9C9-3662D581CD0C}"/>
              </a:ext>
            </a:extLst>
          </p:cNvPr>
          <p:cNvCxnSpPr/>
          <p:nvPr/>
        </p:nvCxnSpPr>
        <p:spPr>
          <a:xfrm>
            <a:off x="5232400" y="619760"/>
            <a:ext cx="0" cy="6238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E76335A-4EFC-BCD6-F78E-58C5D897F45E}"/>
              </a:ext>
            </a:extLst>
          </p:cNvPr>
          <p:cNvSpPr txBox="1"/>
          <p:nvPr/>
        </p:nvSpPr>
        <p:spPr>
          <a:xfrm>
            <a:off x="5262563" y="894080"/>
            <a:ext cx="385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Solutions proposées grâce au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06051D-7E53-9ED3-AD61-34DBA1412A99}"/>
              </a:ext>
            </a:extLst>
          </p:cNvPr>
          <p:cNvSpPr txBox="1"/>
          <p:nvPr/>
        </p:nvSpPr>
        <p:spPr>
          <a:xfrm>
            <a:off x="5364480" y="1625600"/>
            <a:ext cx="633984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Changer de fournisseurs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pour les cuisines fonctionnant au propane, et opter pour le gaz naturel ou l’électricité;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Interdire le chauffage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au fioul domestique ou au propane;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audit SDIE et énergétique;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Réduire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 espaces chauffés;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Effectuer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 travaux de rénovation;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Favoriser le chauffage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énergie renouvelable, à défaut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favoriser le chauffage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à l’électricité.</a:t>
            </a:r>
          </a:p>
        </p:txBody>
      </p:sp>
    </p:spTree>
    <p:extLst>
      <p:ext uri="{BB962C8B-B14F-4D97-AF65-F5344CB8AC3E}">
        <p14:creationId xmlns:p14="http://schemas.microsoft.com/office/powerpoint/2010/main" val="11003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3C892-9723-7277-0A57-2BE6F931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Prévisions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E27BD8-572D-1E6A-D8B5-3E47715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35E167-8171-A4A5-7826-1D7B70E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ucida Br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3A5C5E-38D4-7A49-8488-9185B107364A}"/>
              </a:ext>
            </a:extLst>
          </p:cNvPr>
          <p:cNvSpPr txBox="1"/>
          <p:nvPr/>
        </p:nvSpPr>
        <p:spPr>
          <a:xfrm>
            <a:off x="0" y="914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Capacité de prévision du modèle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871226-06ED-7B4F-EB92-17656BA50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469"/>
            <a:ext cx="2764155" cy="1938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72793E-6696-1613-E051-46FD78C79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" y="3627861"/>
            <a:ext cx="2676525" cy="195199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117672-B0ED-A748-BB61-76D9F52F8C1E}"/>
              </a:ext>
            </a:extLst>
          </p:cNvPr>
          <p:cNvCxnSpPr>
            <a:cxnSpLocks/>
          </p:cNvCxnSpPr>
          <p:nvPr/>
        </p:nvCxnSpPr>
        <p:spPr>
          <a:xfrm>
            <a:off x="5181600" y="619760"/>
            <a:ext cx="0" cy="6238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6BB63C4-37AB-5F37-A999-F903176AE093}"/>
              </a:ext>
            </a:extLst>
          </p:cNvPr>
          <p:cNvSpPr txBox="1"/>
          <p:nvPr/>
        </p:nvSpPr>
        <p:spPr>
          <a:xfrm>
            <a:off x="5181600" y="914400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Prévisions à l’horizon 2040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969930-3EEC-8E4A-94B9-6A1E3D8692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03520" y="1487422"/>
            <a:ext cx="2743200" cy="1920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EDAFBD-5098-3B57-B3EB-98618C71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03520" y="4162954"/>
            <a:ext cx="2729865" cy="19133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426E07-EE07-C954-2961-0D974AF7B9E5}"/>
              </a:ext>
            </a:extLst>
          </p:cNvPr>
          <p:cNvSpPr txBox="1"/>
          <p:nvPr/>
        </p:nvSpPr>
        <p:spPr>
          <a:xfrm>
            <a:off x="2992755" y="1665470"/>
            <a:ext cx="2043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consommations prédites se rapprochent étroitement de celles réelles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74E1A5-FC2A-F10F-6022-4DE5BAFE4411}"/>
              </a:ext>
            </a:extLst>
          </p:cNvPr>
          <p:cNvSpPr txBox="1"/>
          <p:nvPr/>
        </p:nvSpPr>
        <p:spPr>
          <a:xfrm>
            <a:off x="2992755" y="3919297"/>
            <a:ext cx="2043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dépenses prédites sont très similaires à celles réelles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87FF04-5902-2785-DA1B-AD4EE540F617}"/>
              </a:ext>
            </a:extLst>
          </p:cNvPr>
          <p:cNvSpPr txBox="1"/>
          <p:nvPr/>
        </p:nvSpPr>
        <p:spPr>
          <a:xfrm>
            <a:off x="8422640" y="1658419"/>
            <a:ext cx="3440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scénario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avec l’implémentation des solutions proposées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consomme en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moyenne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860 000 kWh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moins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le scénario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sans changement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9028AE-02AE-8E40-9C33-0F611B3F45D7}"/>
              </a:ext>
            </a:extLst>
          </p:cNvPr>
          <p:cNvSpPr txBox="1"/>
          <p:nvPr/>
        </p:nvSpPr>
        <p:spPr>
          <a:xfrm>
            <a:off x="8422640" y="4300266"/>
            <a:ext cx="3440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scénario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avec l’implémentation des solutions proposées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dépense en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moyenne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44 700 euros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moins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 le scénario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sans changement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en énergie.</a:t>
            </a:r>
          </a:p>
        </p:txBody>
      </p:sp>
    </p:spTree>
    <p:extLst>
      <p:ext uri="{BB962C8B-B14F-4D97-AF65-F5344CB8AC3E}">
        <p14:creationId xmlns:p14="http://schemas.microsoft.com/office/powerpoint/2010/main" val="37203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67E7529-63C0-429A-E91E-4D89B70F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1E7F8D-4413-76ED-F1CD-5812410B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74" y="1556994"/>
            <a:ext cx="4081806" cy="40818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1B329C-A58E-65EA-2236-FA9B6E7C8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69" y="1916805"/>
            <a:ext cx="3591524" cy="35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10E14F6-B36A-78FC-4FF7-E830BAE9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Approche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775CD41-41ED-AF40-BAF8-C94584ACAD5D}"/>
              </a:ext>
            </a:extLst>
          </p:cNvPr>
          <p:cNvGrpSpPr/>
          <p:nvPr/>
        </p:nvGrpSpPr>
        <p:grpSpPr>
          <a:xfrm>
            <a:off x="142240" y="1107440"/>
            <a:ext cx="5008880" cy="4070255"/>
            <a:chOff x="142240" y="1107440"/>
            <a:chExt cx="5008880" cy="4070255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52DDD2-B3DC-01A0-FECC-C8DA056F81BA}"/>
                </a:ext>
              </a:extLst>
            </p:cNvPr>
            <p:cNvSpPr txBox="1"/>
            <p:nvPr/>
          </p:nvSpPr>
          <p:spPr>
            <a:xfrm>
              <a:off x="142240" y="1107440"/>
              <a:ext cx="264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Limitation de l’approche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87A9DB3-951E-EA65-2E8E-2E874B1ED8E7}"/>
                </a:ext>
              </a:extLst>
            </p:cNvPr>
            <p:cNvSpPr txBox="1"/>
            <p:nvPr/>
          </p:nvSpPr>
          <p:spPr>
            <a:xfrm>
              <a:off x="142240" y="1838960"/>
              <a:ext cx="5008880" cy="333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Difficulté de distinguer les effets réels et les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artéfacts introduits</a:t>
              </a:r>
              <a:endParaRPr lang="fr-FR" dirty="0">
                <a:solidFill>
                  <a:srgbClr val="000000"/>
                </a:solidFill>
                <a:latin typeface="Calibri" panose="020F0502020204030204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FR" dirty="0">
                  <a:solidFill>
                    <a:srgbClr val="000000"/>
                  </a:solidFill>
                  <a:latin typeface="Calibri" panose="020F0502020204030204"/>
                </a:rPr>
                <a:t>Introduction potentielle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biais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Risque de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surapprentissage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FR" dirty="0">
                  <a:solidFill>
                    <a:srgbClr val="000000"/>
                  </a:solidFill>
                  <a:latin typeface="Calibri" panose="020F0502020204030204"/>
                </a:rPr>
                <a:t>Résultats non généralisables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à d’autres collèges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FR" dirty="0">
                  <a:solidFill>
                    <a:srgbClr val="000000"/>
                  </a:solidFill>
                  <a:latin typeface="Calibri" panose="020F0502020204030204"/>
                </a:rPr>
                <a:t>Les m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étriques peuvent être trop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optimistes</a:t>
              </a:r>
            </a:p>
          </p:txBody>
        </p:sp>
      </p:grp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5EFC39D-317F-E9E5-5F46-EF3BB036CB55}"/>
              </a:ext>
            </a:extLst>
          </p:cNvPr>
          <p:cNvCxnSpPr>
            <a:cxnSpLocks/>
          </p:cNvCxnSpPr>
          <p:nvPr/>
        </p:nvCxnSpPr>
        <p:spPr>
          <a:xfrm>
            <a:off x="5262880" y="599440"/>
            <a:ext cx="0" cy="6258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C186101E-6D48-DC89-581D-AB18A2D7CBEB}"/>
              </a:ext>
            </a:extLst>
          </p:cNvPr>
          <p:cNvGrpSpPr/>
          <p:nvPr/>
        </p:nvGrpSpPr>
        <p:grpSpPr>
          <a:xfrm>
            <a:off x="5486400" y="1107440"/>
            <a:ext cx="6563360" cy="2962259"/>
            <a:chOff x="5486400" y="1107440"/>
            <a:chExt cx="6563360" cy="296225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376B13E-F7AD-48EA-8CCA-C0FF08F864CA}"/>
                </a:ext>
              </a:extLst>
            </p:cNvPr>
            <p:cNvSpPr txBox="1"/>
            <p:nvPr/>
          </p:nvSpPr>
          <p:spPr>
            <a:xfrm>
              <a:off x="5648960" y="1107440"/>
              <a:ext cx="276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Justification de l’approche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3D52EC-E1B0-DAC0-A457-B1BEE6CD3409}"/>
                </a:ext>
              </a:extLst>
            </p:cNvPr>
            <p:cNvSpPr txBox="1"/>
            <p:nvPr/>
          </p:nvSpPr>
          <p:spPr>
            <a:xfrm>
              <a:off x="5486400" y="1838960"/>
              <a:ext cx="6563360" cy="22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FR" dirty="0">
                  <a:solidFill>
                    <a:srgbClr val="000000"/>
                  </a:solidFill>
                  <a:latin typeface="Calibri" panose="020F0502020204030204"/>
                </a:rPr>
                <a:t>E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tude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limitée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aux collèges publics du CD53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Capacité de rendre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représentatives les catégories qui ne l’étaient pas 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initialement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Priorité à l’identification de 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leviers d’action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82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53C78-74CC-9184-7A19-6F089CE6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Solution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2234EE-DD0D-1EDA-761F-CC31CD6D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6B2770-3188-868D-8C75-F5F241D7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ucida Br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7C7F87-4FFA-8E6F-0F07-AD08CDE33C80}"/>
              </a:ext>
            </a:extLst>
          </p:cNvPr>
          <p:cNvSpPr txBox="1"/>
          <p:nvPr/>
        </p:nvSpPr>
        <p:spPr>
          <a:xfrm>
            <a:off x="3084154" y="985520"/>
            <a:ext cx="5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Limites de l’implémentation des solutions proposées</a:t>
            </a:r>
          </a:p>
        </p:txBody>
      </p:sp>
      <p:pic>
        <p:nvPicPr>
          <p:cNvPr id="3076" name="Picture 4" descr="Imprimer plus d'argent a toujours été une mauvaise idée - Contrepoints">
            <a:extLst>
              <a:ext uri="{FF2B5EF4-FFF2-40B4-BE49-F238E27FC236}">
                <a16:creationId xmlns:a16="http://schemas.microsoft.com/office/drawing/2014/main" id="{A2642DF3-B9EA-115D-DC97-9B273036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76" y="1497711"/>
            <a:ext cx="835660" cy="5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minimalisme dans l'architecture moderne | Maquettes d'architecture">
            <a:extLst>
              <a:ext uri="{FF2B5EF4-FFF2-40B4-BE49-F238E27FC236}">
                <a16:creationId xmlns:a16="http://schemas.microsoft.com/office/drawing/2014/main" id="{C201E5B6-FAE2-4714-7324-D8A12221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20" y="2385062"/>
            <a:ext cx="835659" cy="5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15165D3-DC0F-5C90-B634-0996501A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948941" y="3322650"/>
            <a:ext cx="834617" cy="5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n l'absence de signer ou apposer sur fond blanc, vector illustration Image  Vectorielle Stock - Alamy">
            <a:extLst>
              <a:ext uri="{FF2B5EF4-FFF2-40B4-BE49-F238E27FC236}">
                <a16:creationId xmlns:a16="http://schemas.microsoft.com/office/drawing/2014/main" id="{E0A64B40-F4EA-F1F7-AA8A-E8E862B6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77" y="5156838"/>
            <a:ext cx="835659" cy="5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D77FC0-1398-79CA-DA99-89CFF982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947376" y="4219250"/>
            <a:ext cx="834617" cy="55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07563DA-BBF2-6CB2-297E-6B810D32B93A}"/>
              </a:ext>
            </a:extLst>
          </p:cNvPr>
          <p:cNvSpPr txBox="1"/>
          <p:nvPr/>
        </p:nvSpPr>
        <p:spPr>
          <a:xfrm>
            <a:off x="3243581" y="1599115"/>
            <a:ext cx="307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Financements conséquents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7F602F-6FCF-E0FB-CF27-315080E7A66A}"/>
              </a:ext>
            </a:extLst>
          </p:cNvPr>
          <p:cNvSpPr txBox="1"/>
          <p:nvPr/>
        </p:nvSpPr>
        <p:spPr>
          <a:xfrm>
            <a:off x="3243581" y="2503185"/>
            <a:ext cx="33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Adaptation des infrastructures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E3EAA8C-E93F-CB21-099E-A8D90FBEB2C3}"/>
              </a:ext>
            </a:extLst>
          </p:cNvPr>
          <p:cNvSpPr txBox="1"/>
          <p:nvPr/>
        </p:nvSpPr>
        <p:spPr>
          <a:xfrm>
            <a:off x="3243060" y="3407255"/>
            <a:ext cx="463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Nécessité de trouver un personnel spécialisé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948F3E-710B-911E-1056-BF5CDF0AF170}"/>
              </a:ext>
            </a:extLst>
          </p:cNvPr>
          <p:cNvSpPr txBox="1"/>
          <p:nvPr/>
        </p:nvSpPr>
        <p:spPr>
          <a:xfrm>
            <a:off x="3243581" y="4311325"/>
            <a:ext cx="378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Confort des occupants des collèges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AF6490-D73E-D163-22C1-413753B53ED2}"/>
              </a:ext>
            </a:extLst>
          </p:cNvPr>
          <p:cNvSpPr txBox="1"/>
          <p:nvPr/>
        </p:nvSpPr>
        <p:spPr>
          <a:xfrm>
            <a:off x="3243581" y="5215395"/>
            <a:ext cx="46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Contraintes locales d’accessibilité à l’énergie</a:t>
            </a:r>
          </a:p>
        </p:txBody>
      </p:sp>
    </p:spTree>
    <p:extLst>
      <p:ext uri="{BB962C8B-B14F-4D97-AF65-F5344CB8AC3E}">
        <p14:creationId xmlns:p14="http://schemas.microsoft.com/office/powerpoint/2010/main" val="35097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66EBB8-7470-C9C7-3B3A-0CA021C5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>
                <a:solidFill>
                  <a:schemeClr val="tx1"/>
                </a:solidFill>
              </a:rPr>
              <a:t>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9E872-E41E-4749-E150-6B4A217DDD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39213" y="6356350"/>
            <a:ext cx="3252787" cy="365125"/>
          </a:xfrm>
          <a:prstGeom prst="rect">
            <a:avLst/>
          </a:prstGeom>
        </p:spPr>
        <p:txBody>
          <a:bodyPr/>
          <a:lstStyle/>
          <a:p>
            <a:fld id="{4DBA52EA-F4EC-004F-9200-C50B65CA0B4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0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F1F57A0-1443-3184-2BDC-77FEA276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70255"/>
            <a:ext cx="11073080" cy="1177083"/>
          </a:xfrm>
        </p:spPr>
        <p:txBody>
          <a:bodyPr anchor="ctr">
            <a:normAutofit/>
          </a:bodyPr>
          <a:lstStyle/>
          <a:p>
            <a:r>
              <a:rPr lang="fr-FR" sz="4000" b="1" u="sng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2451FE-5A1C-2B74-44A2-D1A38642B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142" y="6379027"/>
            <a:ext cx="1277257" cy="288018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ucida Bright" panose="020406020505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29573E-74A5-4312-19BC-31258618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tx1"/>
                </a:solidFill>
              </a:rPr>
              <a:t>Contexte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tx1"/>
                </a:solidFill>
              </a:rPr>
              <a:t>Méthodologie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tx1"/>
                </a:solidFill>
              </a:rPr>
              <a:t>Résultats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tx1"/>
                </a:solidFill>
              </a:rPr>
              <a:t>Limitations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tx1"/>
                </a:solidFill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7828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3B3E223-4030-0A61-4341-1840A53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Futur</a:t>
            </a:r>
          </a:p>
        </p:txBody>
      </p:sp>
      <p:pic>
        <p:nvPicPr>
          <p:cNvPr id="7" name="Picture 2" descr="Les cinq caractéristiques indispensables aux capteurs IoT – Industrie du  futur Infos">
            <a:extLst>
              <a:ext uri="{FF2B5EF4-FFF2-40B4-BE49-F238E27FC236}">
                <a16:creationId xmlns:a16="http://schemas.microsoft.com/office/drawing/2014/main" id="{2F161E2F-029D-D2B4-C7F6-333493DB6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95" y="2217555"/>
            <a:ext cx="1365926" cy="7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ous compteurs">
            <a:extLst>
              <a:ext uri="{FF2B5EF4-FFF2-40B4-BE49-F238E27FC236}">
                <a16:creationId xmlns:a16="http://schemas.microsoft.com/office/drawing/2014/main" id="{21DCCE22-C65D-AAA4-55FE-D90E5429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95" y="3438863"/>
            <a:ext cx="1365926" cy="7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9C3812-EFEE-EFB5-CC0E-7045F3EA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195" y="4660171"/>
            <a:ext cx="1365926" cy="78023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5DC45E1-910E-2EA2-4FE9-9312FE467E86}"/>
              </a:ext>
            </a:extLst>
          </p:cNvPr>
          <p:cNvSpPr txBox="1"/>
          <p:nvPr/>
        </p:nvSpPr>
        <p:spPr>
          <a:xfrm>
            <a:off x="1420428" y="2423007"/>
            <a:ext cx="40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b="1" dirty="0"/>
              <a:t>Equipements</a:t>
            </a:r>
            <a:r>
              <a:rPr lang="fr-FR" dirty="0"/>
              <a:t> en capteurs IOT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581C2C-06E3-B8BC-49C9-18A07E07EA01}"/>
              </a:ext>
            </a:extLst>
          </p:cNvPr>
          <p:cNvSpPr txBox="1"/>
          <p:nvPr/>
        </p:nvSpPr>
        <p:spPr>
          <a:xfrm>
            <a:off x="1420428" y="3644315"/>
            <a:ext cx="40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b="1" dirty="0"/>
              <a:t>Mise en place</a:t>
            </a:r>
            <a:r>
              <a:rPr lang="fr-FR" dirty="0"/>
              <a:t> de sous compteurs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0E4A84-E5D7-6E50-F4A3-24C7F97C72A4}"/>
              </a:ext>
            </a:extLst>
          </p:cNvPr>
          <p:cNvSpPr txBox="1"/>
          <p:nvPr/>
        </p:nvSpPr>
        <p:spPr>
          <a:xfrm>
            <a:off x="1420428" y="4865623"/>
            <a:ext cx="40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b="1" dirty="0"/>
              <a:t>Amélioration </a:t>
            </a:r>
            <a:r>
              <a:rPr lang="fr-FR" dirty="0"/>
              <a:t>de la lisibilité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AC8AC9F-07CA-77A8-A7B3-A0125775AD6B}"/>
              </a:ext>
            </a:extLst>
          </p:cNvPr>
          <p:cNvSpPr txBox="1"/>
          <p:nvPr/>
        </p:nvSpPr>
        <p:spPr>
          <a:xfrm>
            <a:off x="1420429" y="924700"/>
            <a:ext cx="406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b="1" dirty="0"/>
              <a:t>Intégration</a:t>
            </a:r>
            <a:r>
              <a:rPr lang="fr-FR" dirty="0"/>
              <a:t> de l’énergie photovoltaïque dans les données</a:t>
            </a:r>
          </a:p>
        </p:txBody>
      </p:sp>
      <p:pic>
        <p:nvPicPr>
          <p:cNvPr id="2050" name="Picture 2" descr="Panneaux solaires Tournefeuille, Blagac, Pibrac, Tournefeuille, Léguevin">
            <a:extLst>
              <a:ext uri="{FF2B5EF4-FFF2-40B4-BE49-F238E27FC236}">
                <a16:creationId xmlns:a16="http://schemas.microsoft.com/office/drawing/2014/main" id="{C939553B-B192-AC00-C53E-E895D6AF196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04721" y="995283"/>
            <a:ext cx="1364400" cy="7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81D3BC6-6DD5-2343-3E24-2178C330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MERCI DE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44506D-C82F-ED45-542A-A1C76BC4A4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39213" y="6356350"/>
            <a:ext cx="3252787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D80726C-42BD-D846-6DFB-A894A5B4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Eléments de contexte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061476-AD8C-7598-D68D-B775F81851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4063" y="6378575"/>
            <a:ext cx="1277937" cy="2889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AC9B49-5E7D-4278-90A1-D3B3CC7530B1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9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FA02CEA-2807-98C5-C242-34D400D35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7" r="7996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87DD0B-3F16-90E3-1F03-FC4BC2B6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725" y="1506676"/>
            <a:ext cx="5008325" cy="323644"/>
          </a:xfrm>
        </p:spPr>
        <p:txBody>
          <a:bodyPr anchor="ctr">
            <a:normAutofit/>
          </a:bodyPr>
          <a:lstStyle/>
          <a:p>
            <a:r>
              <a:rPr lang="fr-FR" sz="1500" b="1" dirty="0"/>
              <a:t>Le Conseil départemental de la Mayenne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FE0F82A-006C-3470-F579-954E0D35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2782" y="6356350"/>
            <a:ext cx="305445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930D85-3DC2-4741-1999-B0D8AB8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876793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28C03A-B87E-F58E-78A6-9838973CFF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2782" y="2131697"/>
            <a:ext cx="5404757" cy="3599632"/>
          </a:xfrm>
        </p:spPr>
        <p:txBody>
          <a:bodyPr>
            <a:no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1600 agents</a:t>
            </a:r>
          </a:p>
          <a:p>
            <a:r>
              <a:rPr lang="fr-FR" sz="2000" dirty="0">
                <a:solidFill>
                  <a:schemeClr val="tx1"/>
                </a:solidFill>
              </a:rPr>
              <a:t>310 000 habitants</a:t>
            </a:r>
          </a:p>
          <a:p>
            <a:r>
              <a:rPr lang="fr-FR" sz="2000" dirty="0">
                <a:solidFill>
                  <a:schemeClr val="tx1"/>
                </a:solidFill>
              </a:rPr>
              <a:t>17 cantons, 34 élus</a:t>
            </a:r>
          </a:p>
          <a:p>
            <a:endParaRPr lang="fr-FR" sz="2000" dirty="0">
              <a:solidFill>
                <a:schemeClr val="tx1"/>
              </a:solidFill>
            </a:endParaRPr>
          </a:p>
          <a:p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DGA : Ressources et enseignement</a:t>
            </a:r>
          </a:p>
          <a:p>
            <a:pPr marL="800100" lvl="1" indent="-342900"/>
            <a:r>
              <a:rPr lang="fr-FR" sz="2000" dirty="0"/>
              <a:t>DE: Direction de l’Enseignement</a:t>
            </a:r>
          </a:p>
          <a:p>
            <a:pPr marL="800100" lvl="1" indent="-342900"/>
            <a:r>
              <a:rPr lang="fr-FR" sz="2000" dirty="0">
                <a:solidFill>
                  <a:schemeClr val="tx1"/>
                </a:solidFill>
              </a:rPr>
              <a:t>DRH: Direction des Ressources Humaines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DTI : Direction de la transformation et de l’innovation</a:t>
            </a:r>
          </a:p>
        </p:txBody>
      </p:sp>
    </p:spTree>
    <p:extLst>
      <p:ext uri="{BB962C8B-B14F-4D97-AF65-F5344CB8AC3E}">
        <p14:creationId xmlns:p14="http://schemas.microsoft.com/office/powerpoint/2010/main" val="357179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AA0E2E-F264-25D4-BF60-9695F739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Contexte climatique et géopolitique complexe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E3BA0E8-F908-A4BC-709D-9AE8DAFB048E}"/>
              </a:ext>
            </a:extLst>
          </p:cNvPr>
          <p:cNvSpPr txBox="1"/>
          <p:nvPr/>
        </p:nvSpPr>
        <p:spPr>
          <a:xfrm>
            <a:off x="3836726" y="4067229"/>
            <a:ext cx="3403600" cy="120032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14 juillet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Annonce gouvernementale pour un grand plan de sobriété énergétique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C1E3B9-0962-10F1-4AFF-B566BE9F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06" y="729756"/>
            <a:ext cx="5984240" cy="30154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EAD9744-51F5-7D20-6B24-EBA51DB459BD}"/>
              </a:ext>
            </a:extLst>
          </p:cNvPr>
          <p:cNvSpPr txBox="1"/>
          <p:nvPr/>
        </p:nvSpPr>
        <p:spPr>
          <a:xfrm>
            <a:off x="3836726" y="5589573"/>
            <a:ext cx="3403600" cy="120032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</a:t>
            </a:r>
            <a:r>
              <a:rPr lang="fr-FR" b="1" dirty="0">
                <a:solidFill>
                  <a:srgbClr val="000000"/>
                </a:solidFill>
                <a:latin typeface="Calibri" panose="020F0502020204030204"/>
              </a:rPr>
              <a:t>22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juillet 2022</a:t>
            </a:r>
          </a:p>
          <a:p>
            <a:pPr lvl="0" algn="ctr">
              <a:defRPr/>
            </a:pPr>
            <a:r>
              <a:rPr lang="fr-FR" dirty="0">
                <a:solidFill>
                  <a:srgbClr val="000000"/>
                </a:solidFill>
              </a:rPr>
              <a:t>Communiqué de presse du CD53 pour un plan de sobriété énergétique en septembre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4EA6384-597D-BD59-E772-A9A70E217E2C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5538526" y="3745215"/>
            <a:ext cx="0" cy="322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F89644E-F77F-587D-4911-155ABD483E15}"/>
              </a:ext>
            </a:extLst>
          </p:cNvPr>
          <p:cNvCxnSpPr>
            <a:cxnSpLocks/>
            <a:stCxn id="8" idx="2"/>
            <a:endCxn id="2" idx="0"/>
          </p:cNvCxnSpPr>
          <p:nvPr/>
        </p:nvCxnSpPr>
        <p:spPr>
          <a:xfrm>
            <a:off x="5538526" y="5267558"/>
            <a:ext cx="0" cy="322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338B0-F95B-FDD0-BA34-1EE1EF86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Travaux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F7432D-957C-5E1E-8048-4D1ACEFA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A296E2-D8D6-E5C8-8E79-9DB8ADCC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A52EA-F4EC-004F-9200-C50B65CA0B41}" type="slidenum">
              <a:rPr lang="fr-FR" smtClean="0"/>
              <a:t>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766D50-A82F-264A-B54D-B3D9D47A7972}"/>
              </a:ext>
            </a:extLst>
          </p:cNvPr>
          <p:cNvSpPr txBox="1"/>
          <p:nvPr/>
        </p:nvSpPr>
        <p:spPr>
          <a:xfrm>
            <a:off x="123336" y="786905"/>
            <a:ext cx="354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3DM:</a:t>
            </a:r>
            <a:r>
              <a:rPr lang="fr-FR" dirty="0"/>
              <a:t> </a:t>
            </a:r>
            <a:r>
              <a:rPr lang="fr-FR" b="1" dirty="0"/>
              <a:t>D</a:t>
            </a:r>
            <a:r>
              <a:rPr lang="fr-FR" dirty="0"/>
              <a:t>irection du </a:t>
            </a:r>
            <a:r>
              <a:rPr lang="fr-FR" b="1" dirty="0"/>
              <a:t>D</a:t>
            </a:r>
            <a:r>
              <a:rPr lang="fr-FR" dirty="0"/>
              <a:t>éveloppement </a:t>
            </a:r>
            <a:r>
              <a:rPr lang="fr-FR" b="1" dirty="0"/>
              <a:t>D</a:t>
            </a:r>
            <a:r>
              <a:rPr lang="fr-FR" dirty="0"/>
              <a:t>urable et de la </a:t>
            </a:r>
            <a:r>
              <a:rPr lang="fr-FR" b="1" dirty="0"/>
              <a:t>M</a:t>
            </a:r>
            <a:r>
              <a:rPr lang="fr-FR" dirty="0"/>
              <a:t>obilité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E3C770-46F3-C7EE-4DE8-824BA1D3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71" y="1310462"/>
            <a:ext cx="1876425" cy="23050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EE8B6A3-796E-7334-87BC-023EEEF5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13" y="4049461"/>
            <a:ext cx="1876425" cy="230688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15564D1-3E77-D2DE-7A93-1F39097E7DB9}"/>
              </a:ext>
            </a:extLst>
          </p:cNvPr>
          <p:cNvSpPr txBox="1"/>
          <p:nvPr/>
        </p:nvSpPr>
        <p:spPr>
          <a:xfrm>
            <a:off x="123337" y="1726241"/>
            <a:ext cx="3452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Compétences:</a:t>
            </a:r>
            <a:r>
              <a:rPr lang="fr-FR" dirty="0"/>
              <a:t> Bas Carbone – Eau – Déchets – Energie Biodiversité – Sécurité sanitaire Mobilité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B9CFF9B-7DAE-40F9-131A-00D1AFBB50C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3157525" y="2462987"/>
            <a:ext cx="3018246" cy="1774770"/>
          </a:xfrm>
          <a:prstGeom prst="straightConnector1">
            <a:avLst/>
          </a:prstGeom>
          <a:ln w="381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42C96C0-EF5F-740F-07DB-5C13B448CDA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157525" y="4237757"/>
            <a:ext cx="3034188" cy="965149"/>
          </a:xfrm>
          <a:prstGeom prst="straightConnector1">
            <a:avLst/>
          </a:prstGeom>
          <a:ln w="381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3DCFDBD3-00AC-6D5A-CA9F-B1BEB156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19" y="2942576"/>
            <a:ext cx="2841806" cy="25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2B9A2-74E6-9CFA-8EC3-7E02A0CE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Enjeux et problématiques de l’étude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6C0D3C-8728-381B-C5AA-AB55991C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3A52DA-6F33-814B-1B73-DC6876A8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52EA-F4EC-004F-9200-C50B65CA0B41}" type="slidenum">
              <a:rPr kumimoji="0" lang="fr-FR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ucida Br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ucida Bright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99DF42C-1D66-8599-E4FC-A667FEFF3F43}"/>
              </a:ext>
            </a:extLst>
          </p:cNvPr>
          <p:cNvGrpSpPr/>
          <p:nvPr/>
        </p:nvGrpSpPr>
        <p:grpSpPr>
          <a:xfrm>
            <a:off x="445388" y="2947320"/>
            <a:ext cx="11301224" cy="1543090"/>
            <a:chOff x="445388" y="3200400"/>
            <a:chExt cx="11301224" cy="154309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CC9DF0F-B8BF-D989-8063-A1EC0EEEFC10}"/>
                </a:ext>
              </a:extLst>
            </p:cNvPr>
            <p:cNvSpPr txBox="1"/>
            <p:nvPr/>
          </p:nvSpPr>
          <p:spPr>
            <a:xfrm>
              <a:off x="533993" y="3200400"/>
              <a:ext cx="1862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Problématiques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A253DD6-F310-65A0-266F-24D2C602F34E}"/>
                </a:ext>
              </a:extLst>
            </p:cNvPr>
            <p:cNvSpPr txBox="1"/>
            <p:nvPr/>
          </p:nvSpPr>
          <p:spPr>
            <a:xfrm>
              <a:off x="445388" y="3808551"/>
              <a:ext cx="3688080" cy="923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Quel est le niveau actuel de la consommation énergétique des collèges du CD53?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CAB7F17-1CA0-BF72-968D-F35B38496F10}"/>
                </a:ext>
              </a:extLst>
            </p:cNvPr>
            <p:cNvSpPr txBox="1"/>
            <p:nvPr/>
          </p:nvSpPr>
          <p:spPr>
            <a:xfrm>
              <a:off x="4748976" y="3808551"/>
              <a:ext cx="3002280" cy="923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Comment réduire la consommation des collèges du CD53?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2037966-EAF7-3D25-44BE-D98662EA2C94}"/>
                </a:ext>
              </a:extLst>
            </p:cNvPr>
            <p:cNvSpPr txBox="1"/>
            <p:nvPr/>
          </p:nvSpPr>
          <p:spPr>
            <a:xfrm>
              <a:off x="8366764" y="3820160"/>
              <a:ext cx="3379848" cy="923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Quel est l’impact de cette réduction sur les coûts associés?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26D3331-63A3-11AA-0B89-E2EAF75F918E}"/>
              </a:ext>
            </a:extLst>
          </p:cNvPr>
          <p:cNvGrpSpPr/>
          <p:nvPr/>
        </p:nvGrpSpPr>
        <p:grpSpPr>
          <a:xfrm>
            <a:off x="295347" y="923363"/>
            <a:ext cx="11362087" cy="1821027"/>
            <a:chOff x="127413" y="863600"/>
            <a:chExt cx="11362087" cy="182102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6CA0ACE-8619-411C-8CF0-055CE2579BBF}"/>
                </a:ext>
              </a:extLst>
            </p:cNvPr>
            <p:cNvSpPr txBox="1"/>
            <p:nvPr/>
          </p:nvSpPr>
          <p:spPr>
            <a:xfrm>
              <a:off x="533994" y="863600"/>
              <a:ext cx="898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Enjeux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84AD297-1982-D44B-D167-FC07A46E67E8}"/>
                </a:ext>
              </a:extLst>
            </p:cNvPr>
            <p:cNvSpPr txBox="1"/>
            <p:nvPr/>
          </p:nvSpPr>
          <p:spPr>
            <a:xfrm>
              <a:off x="3044163" y="1482794"/>
              <a:ext cx="2611120" cy="119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Réduire la facture énergétique des collèges du CD53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0A5B56-1F1F-0DA2-68A6-541BD6F75ACF}"/>
                </a:ext>
              </a:extLst>
            </p:cNvPr>
            <p:cNvSpPr txBox="1"/>
            <p:nvPr/>
          </p:nvSpPr>
          <p:spPr>
            <a:xfrm>
              <a:off x="127413" y="1484298"/>
              <a:ext cx="2611120" cy="12003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Identifier les collèges énergivores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9F021E8-C1DE-5083-0C70-C52D889AF957}"/>
                </a:ext>
              </a:extLst>
            </p:cNvPr>
            <p:cNvSpPr txBox="1"/>
            <p:nvPr/>
          </p:nvSpPr>
          <p:spPr>
            <a:xfrm>
              <a:off x="5961831" y="1477578"/>
              <a:ext cx="2611120" cy="12003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Réduire les coûts opérationnels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37A5D7-125B-C3FF-FA7B-A6E36177FF93}"/>
                </a:ext>
              </a:extLst>
            </p:cNvPr>
            <p:cNvSpPr txBox="1"/>
            <p:nvPr/>
          </p:nvSpPr>
          <p:spPr>
            <a:xfrm>
              <a:off x="8879500" y="1484323"/>
              <a:ext cx="2610000" cy="119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Répondre aux exigences réglementaires croissantes</a:t>
              </a: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60F64A-4320-13C3-5EE7-CE9FD124D3DD}"/>
              </a:ext>
            </a:extLst>
          </p:cNvPr>
          <p:cNvSpPr txBox="1"/>
          <p:nvPr/>
        </p:nvSpPr>
        <p:spPr>
          <a:xfrm>
            <a:off x="1583011" y="5385075"/>
            <a:ext cx="10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Sujet: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B84247-071A-CE76-8C37-7C92FA6409BB}"/>
              </a:ext>
            </a:extLst>
          </p:cNvPr>
          <p:cNvSpPr txBox="1"/>
          <p:nvPr/>
        </p:nvSpPr>
        <p:spPr>
          <a:xfrm>
            <a:off x="2888571" y="5231186"/>
            <a:ext cx="6584247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Etude de la consommation énergétique des collèges du CD53</a:t>
            </a:r>
          </a:p>
        </p:txBody>
      </p:sp>
    </p:spTree>
    <p:extLst>
      <p:ext uri="{BB962C8B-B14F-4D97-AF65-F5344CB8AC3E}">
        <p14:creationId xmlns:p14="http://schemas.microsoft.com/office/powerpoint/2010/main" val="37029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BCFC016-AEFF-541B-77B8-72B03B14E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56081"/>
            <a:ext cx="6096000" cy="3952240"/>
          </a:xfrm>
        </p:spPr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Méthodologie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113DF-BE2C-B766-5A12-33AABE41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4" y="1253742"/>
            <a:ext cx="4202178" cy="42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B53F135-22F9-F5F5-A800-1475DBF2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Préparation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3F9C94-0637-4142-BF10-6A6BA9686F0D}"/>
              </a:ext>
            </a:extLst>
          </p:cNvPr>
          <p:cNvSpPr txBox="1"/>
          <p:nvPr/>
        </p:nvSpPr>
        <p:spPr>
          <a:xfrm>
            <a:off x="3565061" y="3244331"/>
            <a:ext cx="1985686" cy="6480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b="1" dirty="0"/>
              <a:t>Données sources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79CB73-0BE3-79BF-7DE8-28E9DFE808B2}"/>
              </a:ext>
            </a:extLst>
          </p:cNvPr>
          <p:cNvSpPr txBox="1"/>
          <p:nvPr/>
        </p:nvSpPr>
        <p:spPr>
          <a:xfrm>
            <a:off x="10053916" y="3243786"/>
            <a:ext cx="1987200" cy="6480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b="1" dirty="0"/>
              <a:t>Traitement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664021-1A26-5FC7-0C8D-340B89738B3D}"/>
              </a:ext>
            </a:extLst>
          </p:cNvPr>
          <p:cNvSpPr txBox="1"/>
          <p:nvPr/>
        </p:nvSpPr>
        <p:spPr>
          <a:xfrm>
            <a:off x="6809489" y="3243786"/>
            <a:ext cx="19872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tIns="46800" rtlCol="0" anchor="ctr" anchorCtr="0">
            <a:spAutoFit/>
          </a:bodyPr>
          <a:lstStyle/>
          <a:p>
            <a:pPr algn="ctr"/>
            <a:r>
              <a:rPr lang="fr-FR" b="1" dirty="0"/>
              <a:t>Jointure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DCDC18-3DFA-B9FC-CD16-2AD88521D2E5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5550747" y="3567786"/>
            <a:ext cx="1258742" cy="5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60AB753-04B2-50AD-5665-90A9DEAD5619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796689" y="3567786"/>
            <a:ext cx="12572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23A6FDA-2C7E-CC30-F424-CD8A7CE50D5C}"/>
              </a:ext>
            </a:extLst>
          </p:cNvPr>
          <p:cNvSpPr txBox="1"/>
          <p:nvPr/>
        </p:nvSpPr>
        <p:spPr>
          <a:xfrm>
            <a:off x="320634" y="3244334"/>
            <a:ext cx="1985686" cy="64633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Réunion de lancement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70D8B29-1672-14F4-597A-F747A359F77D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306320" y="3567500"/>
            <a:ext cx="1258741" cy="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1_Thème Office">
  <a:themeElements>
    <a:clrScheme name="Personnalisée 12">
      <a:dk1>
        <a:srgbClr val="000000"/>
      </a:dk1>
      <a:lt1>
        <a:srgbClr val="FFFFFF"/>
      </a:lt1>
      <a:dk2>
        <a:srgbClr val="FE4438"/>
      </a:dk2>
      <a:lt2>
        <a:srgbClr val="837671"/>
      </a:lt2>
      <a:accent1>
        <a:srgbClr val="CEC9C6"/>
      </a:accent1>
      <a:accent2>
        <a:srgbClr val="1D2F47"/>
      </a:accent2>
      <a:accent3>
        <a:srgbClr val="000000"/>
      </a:accent3>
      <a:accent4>
        <a:srgbClr val="DCE3E5"/>
      </a:accent4>
      <a:accent5>
        <a:srgbClr val="FE4438"/>
      </a:accent5>
      <a:accent6>
        <a:srgbClr val="837671"/>
      </a:accent6>
      <a:hlink>
        <a:srgbClr val="CEC9C6"/>
      </a:hlink>
      <a:folHlink>
        <a:srgbClr val="1D2F47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PT-Mayenne-v.finale_2021-v1.0.pptx" id="{14A0A161-32F8-439A-91C9-A44808554E42}" vid="{A5E979DD-7739-4C2E-94B5-DADFA87D4E3B}"/>
    </a:ext>
  </a:extLst>
</a:theme>
</file>

<file path=ppt/theme/theme2.xml><?xml version="1.0" encoding="utf-8"?>
<a:theme xmlns:a="http://schemas.openxmlformats.org/drawingml/2006/main" name="Intercalaires rouges">
  <a:themeElements>
    <a:clrScheme name="Personnalisée 12">
      <a:dk1>
        <a:srgbClr val="000000"/>
      </a:dk1>
      <a:lt1>
        <a:srgbClr val="FFFFFF"/>
      </a:lt1>
      <a:dk2>
        <a:srgbClr val="FE4438"/>
      </a:dk2>
      <a:lt2>
        <a:srgbClr val="837671"/>
      </a:lt2>
      <a:accent1>
        <a:srgbClr val="CEC9C6"/>
      </a:accent1>
      <a:accent2>
        <a:srgbClr val="1D2F47"/>
      </a:accent2>
      <a:accent3>
        <a:srgbClr val="000000"/>
      </a:accent3>
      <a:accent4>
        <a:srgbClr val="DCE3E5"/>
      </a:accent4>
      <a:accent5>
        <a:srgbClr val="FE4438"/>
      </a:accent5>
      <a:accent6>
        <a:srgbClr val="837671"/>
      </a:accent6>
      <a:hlink>
        <a:srgbClr val="CEC9C6"/>
      </a:hlink>
      <a:folHlink>
        <a:srgbClr val="1D2F47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PT-Mayenne-v.finale_2021-v1.0.pptx" id="{14A0A161-32F8-439A-91C9-A44808554E42}" vid="{1850E53E-4ED4-4D09-B92A-3202AB9318F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984</Words>
  <Application>Microsoft Office PowerPoint</Application>
  <PresentationFormat>Grand écran</PresentationFormat>
  <Paragraphs>171</Paragraphs>
  <Slides>21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Google Sans</vt:lpstr>
      <vt:lpstr>Lucida Bright</vt:lpstr>
      <vt:lpstr>STIXGeneral-Regular</vt:lpstr>
      <vt:lpstr>Times New Roman</vt:lpstr>
      <vt:lpstr>Wingdings</vt:lpstr>
      <vt:lpstr>1_Thème Office</vt:lpstr>
      <vt:lpstr>Intercalaires rouges</vt:lpstr>
      <vt:lpstr>Thème Office</vt:lpstr>
      <vt:lpstr>Présentation PowerPoint</vt:lpstr>
      <vt:lpstr>SOMMAIRE</vt:lpstr>
      <vt:lpstr>Présentation PowerPoint</vt:lpstr>
      <vt:lpstr>Le Conseil départemental de la Mayenne</vt:lpstr>
      <vt:lpstr>Contexte climatique et géopolitique complexe</vt:lpstr>
      <vt:lpstr>Travaux</vt:lpstr>
      <vt:lpstr>Enjeux et problématiques de l’étude</vt:lpstr>
      <vt:lpstr>Présentation PowerPoint</vt:lpstr>
      <vt:lpstr>Préparation Données</vt:lpstr>
      <vt:lpstr>Préparation modélisation</vt:lpstr>
      <vt:lpstr>Présentation PowerPoint</vt:lpstr>
      <vt:lpstr>Analyse des données</vt:lpstr>
      <vt:lpstr>Modélisation</vt:lpstr>
      <vt:lpstr>Pistes d’amélioration pour réduire la consommation d’énergie des collèges du CD53</vt:lpstr>
      <vt:lpstr>Prévisions</vt:lpstr>
      <vt:lpstr>Présentation PowerPoint</vt:lpstr>
      <vt:lpstr>Approche</vt:lpstr>
      <vt:lpstr>Solution</vt:lpstr>
      <vt:lpstr>Présentation PowerPoint</vt:lpstr>
      <vt:lpstr>Futur</vt:lpstr>
      <vt:lpstr>Présentation PowerPoint</vt:lpstr>
    </vt:vector>
  </TitlesOfParts>
  <Company>Conseil Departemental de la Mayenne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 Omar-Saip</dc:creator>
  <cp:lastModifiedBy>Omar Saip Sy</cp:lastModifiedBy>
  <cp:revision>40</cp:revision>
  <dcterms:created xsi:type="dcterms:W3CDTF">2024-06-25T07:05:12Z</dcterms:created>
  <dcterms:modified xsi:type="dcterms:W3CDTF">2024-07-02T19:38:20Z</dcterms:modified>
</cp:coreProperties>
</file>